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72" r:id="rId4"/>
    <p:sldId id="296" r:id="rId5"/>
    <p:sldId id="273" r:id="rId6"/>
    <p:sldId id="279" r:id="rId7"/>
    <p:sldId id="278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65" r:id="rId20"/>
    <p:sldId id="275" r:id="rId21"/>
    <p:sldId id="274" r:id="rId22"/>
    <p:sldId id="291" r:id="rId23"/>
    <p:sldId id="292" r:id="rId24"/>
    <p:sldId id="293" r:id="rId25"/>
    <p:sldId id="294" r:id="rId26"/>
    <p:sldId id="29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5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1896" y="-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D%D0%BA%D0%BE%D0%BB%D0%BE%D0%B3%D0%B8%D1%8F" TargetMode="External"/><Relationship Id="rId2" Type="http://schemas.openxmlformats.org/officeDocument/2006/relationships/hyperlink" Target="https://ru.wikipedia.org/wiki/%D0%9E%D0%B1%D1%89%D0%B5%D1%81%D1%82%D0%B2%D0%B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1%D0%BB%D0%B0%D0%B3%D0%BE%D1%82%D0%B2%D0%BE%D1%80%D0%B8%D1%82%D0%B5%D0%BB%D1%8C%D0%BD%D0%BE%D1%81%D1%82%D1%8C" TargetMode="External"/><Relationship Id="rId4" Type="http://schemas.openxmlformats.org/officeDocument/2006/relationships/hyperlink" Target="https://ru.wikipedia.org/wiki/%D0%9C%D0%B5%D0%B4%D0%B8%D1%86%D0%B8%D0%BD%D0%B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0280" y="764704"/>
            <a:ext cx="8208912" cy="1944216"/>
          </a:xfrm>
          <a:ln w="76200">
            <a:solidFill>
              <a:schemeClr val="accent5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Социальный маркетинг </a:t>
            </a: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и 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социальная услуга</a:t>
            </a:r>
          </a:p>
        </p:txBody>
      </p:sp>
      <p:pic>
        <p:nvPicPr>
          <p:cNvPr id="1026" name="Picture 2" descr="C:\Users\Ирина\Desktop\internet-market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5238750" cy="2876550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11960" y="5463384"/>
            <a:ext cx="4572000" cy="923330"/>
          </a:xfrm>
          <a:prstGeom prst="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Ирина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Печковская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КРОО «Агентство общественных инициатив»</a:t>
            </a:r>
          </a:p>
        </p:txBody>
      </p:sp>
    </p:spTree>
    <p:extLst>
      <p:ext uri="{BB962C8B-B14F-4D97-AF65-F5344CB8AC3E}">
        <p14:creationId xmlns:p14="http://schemas.microsoft.com/office/powerpoint/2010/main" val="895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eaLnBrk="0" hangingPunct="0"/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Выбор услуги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473169" cy="504056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eaLnBrk="0" hangingPunct="0">
              <a:buNone/>
            </a:pPr>
            <a:r>
              <a:rPr lang="ru-RU" sz="2200" dirty="0" smtClean="0"/>
              <a:t>При </a:t>
            </a:r>
            <a:r>
              <a:rPr lang="ru-RU" sz="2200" dirty="0"/>
              <a:t>выборе </a:t>
            </a:r>
            <a:r>
              <a:rPr lang="ru-RU" sz="2200" dirty="0" smtClean="0"/>
              <a:t>услуги СОНКО рекомендуется:</a:t>
            </a:r>
            <a:endParaRPr lang="ru-RU" sz="2200" dirty="0"/>
          </a:p>
          <a:p>
            <a:pPr marL="0" indent="0" eaLnBrk="0" hangingPunct="0">
              <a:buNone/>
            </a:pPr>
            <a:endParaRPr lang="ru-RU" sz="2200" dirty="0"/>
          </a:p>
          <a:p>
            <a:pPr lvl="0" eaLnBrk="0" hangingPunct="0"/>
            <a:r>
              <a:rPr lang="ru-RU" sz="2200" dirty="0"/>
              <a:t>Оценить возможности для привлечения финансирования на оказание данной услуги из бюджета, оценить какие услуги субсидируются в регионе, какие услуги закупаются для государственных и муниципальных нужд в рамках законодательства о контрактной системе.</a:t>
            </a:r>
          </a:p>
          <a:p>
            <a:pPr lvl="0" eaLnBrk="0" hangingPunct="0"/>
            <a:r>
              <a:rPr lang="ru-RU" sz="2200" dirty="0"/>
              <a:t>Оценить потребности целевых групп некоммерческой организации.</a:t>
            </a:r>
          </a:p>
          <a:p>
            <a:pPr lvl="0" eaLnBrk="0" hangingPunct="0"/>
            <a:r>
              <a:rPr lang="ru-RU" sz="2200" dirty="0"/>
              <a:t>Оценить перечень социальных услуг, утвержденный в регионе.</a:t>
            </a:r>
          </a:p>
          <a:p>
            <a:pPr lvl="0" eaLnBrk="0" hangingPunct="0"/>
            <a:r>
              <a:rPr lang="ru-RU" sz="2200" dirty="0"/>
              <a:t>Оценить перечень видов деятельности, которые дают право на налоговые льготы.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494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eaLnBrk="0" hangingPunct="0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«Советы постороннего»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1556792"/>
            <a:ext cx="8208912" cy="504056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400" dirty="0"/>
              <a:t>Дефицитную и востребованную услугу можно предлагать за плату или частичную плату</a:t>
            </a:r>
          </a:p>
          <a:p>
            <a:r>
              <a:rPr lang="ru-RU" sz="2400" dirty="0"/>
              <a:t>Перспективным для оказания услуг, оплачиваемых клиентами, является предложение уникальных услуг, основанных на оригинальной идее. </a:t>
            </a:r>
          </a:p>
          <a:p>
            <a:r>
              <a:rPr lang="ru-RU" sz="2400" dirty="0"/>
              <a:t>Небольшой организации будет проще выдержать конкуренцию, если она будет работать в небольшой нише, на которую не будут претендовать крупные поставщики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Идею для оказания платных услуг можно считать подходящей, если она опирается на возможности, знания и опыт сотрудников организации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47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eaLnBrk="0" hangingPunct="0"/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Успешным является выбор услуги: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678849" cy="4610882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0" eaLnBrk="0" hangingPunct="0"/>
            <a:r>
              <a:rPr lang="ru-RU" sz="2600" dirty="0"/>
              <a:t>В которой нуждается потребитель. Если услуга новая, он может еще не знать об услуге, но </a:t>
            </a:r>
            <a:r>
              <a:rPr lang="ru-RU" sz="2600" dirty="0" smtClean="0"/>
              <a:t> </a:t>
            </a:r>
            <a:r>
              <a:rPr lang="ru-RU" sz="2600" dirty="0"/>
              <a:t>должен понимать ее полезность.</a:t>
            </a:r>
          </a:p>
          <a:p>
            <a:pPr lvl="0" eaLnBrk="0" hangingPunct="0"/>
            <a:r>
              <a:rPr lang="ru-RU" sz="2600" dirty="0"/>
              <a:t>За	которую	потребитель	готов заплатить предложенную	цену.</a:t>
            </a:r>
          </a:p>
          <a:p>
            <a:pPr eaLnBrk="0" hangingPunct="0"/>
            <a:r>
              <a:rPr lang="ru-RU" sz="2600" dirty="0"/>
              <a:t>Потребность в услуге совсем не то же самое, что готовность выложить за нее деньги.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893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Анализ потребностей клиентов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eaLnBrk="0" hangingPunct="0"/>
            <a:r>
              <a:rPr lang="ru-RU" dirty="0"/>
              <a:t>Для определения потребностей крупные фирмы проводят специальные опросы покупателей. </a:t>
            </a:r>
            <a:endParaRPr lang="ru-RU" dirty="0" smtClean="0"/>
          </a:p>
          <a:p>
            <a:pPr eaLnBrk="0" hangingPunct="0"/>
            <a:r>
              <a:rPr lang="ru-RU" dirty="0" smtClean="0"/>
              <a:t>Преимущество некоммерческих </a:t>
            </a:r>
            <a:r>
              <a:rPr lang="ru-RU" dirty="0"/>
              <a:t>организаций </a:t>
            </a:r>
            <a:r>
              <a:rPr lang="ru-RU" dirty="0" smtClean="0"/>
              <a:t>– </a:t>
            </a:r>
            <a:r>
              <a:rPr lang="ru-RU" dirty="0"/>
              <a:t>они, как правило, лично активно общаются с клиентами и имеют возможность получить всю интересующую информацию из первых уст. При составлении бизнес-плана рекомендуется нарисовать портрет среднестатистического клиента.</a:t>
            </a:r>
          </a:p>
          <a:p>
            <a:pPr marL="0" indent="0" eaLnBrk="0" hangingPunct="0">
              <a:buNone/>
            </a:pPr>
            <a:r>
              <a:rPr lang="ru-RU" dirty="0"/>
              <a:t> </a:t>
            </a:r>
          </a:p>
          <a:p>
            <a:pPr marL="0" indent="0" eaLnBrk="0" hangingPunct="0">
              <a:buNone/>
            </a:pPr>
            <a:r>
              <a:rPr lang="ru-RU" dirty="0"/>
              <a:t> </a:t>
            </a:r>
          </a:p>
          <a:p>
            <a:pPr eaLnBrk="0" hangingPunct="0"/>
            <a:r>
              <a:rPr lang="ru-RU" dirty="0"/>
              <a:t>Поскольку для клиента главным является удовлетворение потребностей, конкурентами для организации будут не только те, кто оказывает аналогичные услуги, но и те, кто оказывает услуги, удовлетворяющие ту же самую потребность.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18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Попробуем ответить на два вопроса</a:t>
            </a:r>
          </a:p>
        </p:txBody>
      </p:sp>
      <p:pic>
        <p:nvPicPr>
          <p:cNvPr id="4098" name="Picture 2" descr="C:\Documents and Settings\Анастасия\Мои документы\дом офицеров\2015\Фестиваль патриотических практик\условия успеха\5680107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827" y="1700808"/>
            <a:ext cx="3419475" cy="455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6264696" cy="4968552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35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КТО? </a:t>
            </a:r>
          </a:p>
          <a:p>
            <a:r>
              <a:rPr lang="ru-RU" sz="3500" dirty="0">
                <a:latin typeface="+mj-lt"/>
                <a:ea typeface="+mj-ea"/>
                <a:cs typeface="+mj-cs"/>
              </a:rPr>
              <a:t>Кто заказчик, зритель и участник наших проектов/мероприятий. </a:t>
            </a:r>
          </a:p>
          <a:p>
            <a:r>
              <a:rPr lang="ru-RU" sz="3500" dirty="0">
                <a:latin typeface="+mj-lt"/>
                <a:ea typeface="+mj-ea"/>
                <a:cs typeface="+mj-cs"/>
              </a:rPr>
              <a:t>Какие признаки - социальные, психологические, географические объединяют нашу целевую аудиторию. </a:t>
            </a:r>
          </a:p>
          <a:p>
            <a:endParaRPr lang="ru-RU" sz="3500" dirty="0"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35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И неважно, сколько их. Сто или сто тысяч – у них должно быть что-то общее.  </a:t>
            </a:r>
          </a:p>
          <a:p>
            <a:pPr marL="0" indent="0">
              <a:buNone/>
            </a:pPr>
            <a:r>
              <a:rPr lang="ru-RU" sz="35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ЧТО? </a:t>
            </a:r>
          </a:p>
          <a:p>
            <a:pPr marL="0" indent="0">
              <a:buNone/>
            </a:pPr>
            <a:r>
              <a:rPr lang="ru-RU" sz="3500" dirty="0">
                <a:latin typeface="+mj-lt"/>
                <a:ea typeface="+mj-ea"/>
                <a:cs typeface="+mj-cs"/>
              </a:rPr>
              <a:t>Что составляет основу качества нашего проекта/мероприятия?</a:t>
            </a:r>
          </a:p>
        </p:txBody>
      </p:sp>
    </p:spTree>
    <p:extLst>
      <p:ext uri="{BB962C8B-B14F-4D97-AF65-F5344CB8AC3E}">
        <p14:creationId xmlns:p14="http://schemas.microsoft.com/office/powerpoint/2010/main" val="30465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Портрет получателя услуг</a:t>
            </a:r>
          </a:p>
        </p:txBody>
      </p:sp>
      <p:pic>
        <p:nvPicPr>
          <p:cNvPr id="1027" name="Picture 3" descr="C:\Documents and Settings\Анастасия\Мои документы\дом офицеров\2015\Фестиваль патриотических практик\условия успеха\95b490bff1e7e2aca0a0559296245d5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730" y="3875692"/>
            <a:ext cx="4028733" cy="26858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C:\Documents and Settings\Анастасия\Мои документы\дом офицеров\2015\Фестиваль патриотических практик\условия успеха\06_portret_veteran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2" y="892384"/>
            <a:ext cx="4452698" cy="2983308"/>
          </a:xfrm>
          <a:prstGeom prst="rect">
            <a:avLst/>
          </a:prstGeom>
          <a:noFill/>
          <a:ln w="889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9" name="Picture 5" descr="C:\Documents and Settings\Анастасия\Мои документы\дом офицеров\2015\Фестиваль патриотических практик\условия успеха\IMG_0361_9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9" y="3663024"/>
            <a:ext cx="3781183" cy="28064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1" name="Picture 7" descr="C:\Documents and Settings\Анастасия\Мои документы\дом офицеров\2015\Фестиваль патриотических практик\условия успеха\RmS7PTL1w0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08720"/>
            <a:ext cx="4077450" cy="27543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9652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994122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</a:rPr>
              <a:t>Заказчики </a:t>
            </a:r>
            <a:r>
              <a:rPr lang="ru-RU" sz="3100" dirty="0">
                <a:solidFill>
                  <a:schemeClr val="accent5">
                    <a:lumMod val="75000"/>
                  </a:schemeClr>
                </a:solidFill>
              </a:rPr>
              <a:t>и участники социальных проектов/ </a:t>
            </a:r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</a:rPr>
              <a:t>мероприятий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785814"/>
              </p:ext>
            </p:extLst>
          </p:nvPr>
        </p:nvGraphicFramePr>
        <p:xfrm>
          <a:off x="251520" y="1484784"/>
          <a:ext cx="8640962" cy="5203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5009"/>
                <a:gridCol w="2642970"/>
                <a:gridCol w="2452983"/>
              </a:tblGrid>
              <a:tr h="14051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Заказчик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Участник</a:t>
                      </a:r>
                      <a:b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Получатель </a:t>
                      </a: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услуг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Требования к содержанию</a:t>
                      </a:r>
                      <a:endParaRPr lang="ru-RU" sz="22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0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Педагоги 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Педагоги 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0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Родители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Родители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0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Дети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558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Молодежь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Молодежь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660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Общественность 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Общественность 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702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Депутатский корпус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Депутатский корпус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702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Министерства</a:t>
                      </a:r>
                      <a:r>
                        <a:rPr lang="ru-RU" sz="20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ведомства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Министерства</a:t>
                      </a:r>
                      <a:r>
                        <a:rPr lang="ru-RU" sz="20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ведомства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23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0" hangingPunct="0"/>
            <a:r>
              <a:rPr lang="ru-RU" sz="3100" dirty="0">
                <a:solidFill>
                  <a:schemeClr val="accent5">
                    <a:lumMod val="75000"/>
                  </a:schemeClr>
                </a:solidFill>
              </a:rPr>
              <a:t>Оценка конкурентных преимуществ</a:t>
            </a:r>
            <a:br>
              <a:rPr lang="ru-RU" sz="31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968552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dirty="0" smtClean="0">
                <a:latin typeface="+mj-lt"/>
                <a:ea typeface="+mj-ea"/>
                <a:cs typeface="+mj-cs"/>
              </a:rPr>
              <a:t>Оценим </a:t>
            </a:r>
            <a:r>
              <a:rPr lang="ru-RU" sz="2600" dirty="0">
                <a:latin typeface="+mj-lt"/>
                <a:ea typeface="+mj-ea"/>
                <a:cs typeface="+mj-cs"/>
              </a:rPr>
              <a:t>уровень конкуренции, с которым придется столкнуться. </a:t>
            </a:r>
            <a:endParaRPr lang="ru-RU" sz="2600" dirty="0" smtClean="0">
              <a:latin typeface="+mj-lt"/>
              <a:ea typeface="+mj-ea"/>
              <a:cs typeface="+mj-cs"/>
            </a:endParaRPr>
          </a:p>
          <a:p>
            <a:r>
              <a:rPr lang="ru-RU" sz="2600" dirty="0" smtClean="0">
                <a:latin typeface="+mj-lt"/>
                <a:ea typeface="+mj-ea"/>
                <a:cs typeface="+mj-cs"/>
              </a:rPr>
              <a:t>По </a:t>
            </a:r>
            <a:r>
              <a:rPr lang="ru-RU" sz="2600" dirty="0">
                <a:latin typeface="+mj-lt"/>
                <a:ea typeface="+mj-ea"/>
                <a:cs typeface="+mj-cs"/>
              </a:rPr>
              <a:t>возможности следует избегать видов услуг, которые будут втягивать организацию исключительно в ценовую конкуренцию. </a:t>
            </a:r>
          </a:p>
          <a:p>
            <a:r>
              <a:rPr lang="ru-RU" sz="2600" dirty="0">
                <a:latin typeface="+mj-lt"/>
                <a:ea typeface="+mj-ea"/>
                <a:cs typeface="+mj-cs"/>
              </a:rPr>
              <a:t>Лучший вариант – отсутствие прямых конкурентов. Это возможно только при оригинальной идее.</a:t>
            </a:r>
          </a:p>
          <a:p>
            <a:pPr marL="0" indent="0" eaLnBrk="0" hangingPunct="0">
              <a:buNone/>
            </a:pPr>
            <a:r>
              <a:rPr lang="ru-RU" sz="2600" dirty="0"/>
              <a:t>Если без конкурентов не обойтись, в этом случае важно выделиться в ряду других и подчеркнуть свою особенность. Особенным можно стать различными путями:</a:t>
            </a:r>
          </a:p>
          <a:p>
            <a:pPr lvl="0" eaLnBrk="0" hangingPunct="0"/>
            <a:r>
              <a:rPr lang="ru-RU" sz="2600" dirty="0"/>
              <a:t>Предложить особенную услугу, более отвечающую потребностям клиентов.</a:t>
            </a:r>
          </a:p>
          <a:p>
            <a:pPr lvl="0" eaLnBrk="0" hangingPunct="0"/>
            <a:r>
              <a:rPr lang="ru-RU" sz="2600" dirty="0"/>
              <a:t>Подчеркивать особенность услуги за счет привлекательной рекламы.</a:t>
            </a:r>
          </a:p>
          <a:p>
            <a:pPr lvl="0" eaLnBrk="0" hangingPunct="0"/>
            <a:r>
              <a:rPr lang="ru-RU" sz="2600" dirty="0"/>
              <a:t>Попытаться утвердить в сознании целевой группы  покупателей, что услуга произведена специально для них.</a:t>
            </a:r>
          </a:p>
          <a:p>
            <a:pPr lvl="0" eaLnBrk="0" hangingPunct="0"/>
            <a:r>
              <a:rPr lang="ru-RU" sz="2600" dirty="0"/>
              <a:t>И т.п.</a:t>
            </a:r>
          </a:p>
          <a:p>
            <a:pPr marL="0" indent="0" eaLnBrk="0" hangingPunc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773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Социальный продукт. Какие факторы определяют ценность продукта?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ru-RU" sz="2600" dirty="0">
                <a:solidFill>
                  <a:srgbClr val="FF0000"/>
                </a:solidFill>
              </a:rPr>
              <a:t>Базовые ценности </a:t>
            </a:r>
            <a:r>
              <a:rPr lang="ru-RU" sz="2600" dirty="0"/>
              <a:t>– КОНЦЕПТ, СОДЕРЖАНИЕ, ЦЕЛОСТНОСТЬ, РЕСУРСОЕМКОСТЬ</a:t>
            </a:r>
          </a:p>
          <a:p>
            <a:r>
              <a:rPr lang="ru-RU" sz="2600" dirty="0">
                <a:solidFill>
                  <a:srgbClr val="FF0000"/>
                </a:solidFill>
              </a:rPr>
              <a:t>Постоянные ценности </a:t>
            </a:r>
            <a:r>
              <a:rPr lang="ru-RU" sz="2600" dirty="0"/>
              <a:t>– ИМИДЖ ОРГАНИЗАЦИИ,СЛОЖИВШИЙСЯ ИМИДЖ МЕРОПРИЯТИЯ,ЕСЛИ ОНО ПРОВОДИТСЯ РЕГУЛЯРНО.</a:t>
            </a:r>
          </a:p>
          <a:p>
            <a:r>
              <a:rPr lang="ru-RU" sz="2600" dirty="0">
                <a:solidFill>
                  <a:srgbClr val="FF0000"/>
                </a:solidFill>
              </a:rPr>
              <a:t>Временные ценности </a:t>
            </a:r>
            <a:r>
              <a:rPr lang="ru-RU" sz="2600" dirty="0"/>
              <a:t>– НОВИЗНА, МОДА, ПРЕСТИЖ</a:t>
            </a:r>
          </a:p>
          <a:p>
            <a:r>
              <a:rPr lang="ru-RU" sz="2600" dirty="0">
                <a:solidFill>
                  <a:srgbClr val="FF0000"/>
                </a:solidFill>
              </a:rPr>
              <a:t>Сопутствующие ценности </a:t>
            </a:r>
            <a:r>
              <a:rPr lang="ru-RU" sz="2600" dirty="0"/>
              <a:t>– СЕЗОННОСТЬ</a:t>
            </a:r>
          </a:p>
          <a:p>
            <a:r>
              <a:rPr lang="ru-RU" sz="2600" dirty="0">
                <a:solidFill>
                  <a:srgbClr val="FF0000"/>
                </a:solidFill>
              </a:rPr>
              <a:t>Привнесенные ценности</a:t>
            </a:r>
            <a:r>
              <a:rPr lang="ru-RU" sz="2600" dirty="0"/>
              <a:t> – РЕКЛАМА, СЛУХИ,МНЕНИЯ, ЖИЗНЕННЫЙ ОПЫТ</a:t>
            </a:r>
          </a:p>
          <a:p>
            <a:r>
              <a:rPr lang="ru-RU" sz="2600" dirty="0">
                <a:solidFill>
                  <a:srgbClr val="FF0000"/>
                </a:solidFill>
              </a:rPr>
              <a:t>Универсальные ценности </a:t>
            </a:r>
            <a:r>
              <a:rPr lang="ru-RU" sz="2600" dirty="0"/>
              <a:t>–ТЕХНОЛОГИЧНОСТЬ,КОМФОРТ,ОРГАНИЗОВАННОСТЬ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94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Что такое качество услуги из чего оно складывается?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400" dirty="0"/>
              <a:t>В Международном стандарте ISO 8402:1994 качество определяется как совокупность свойств и характеристик продукции или услуги, которые придают им способность удовлетворять обусловленные или предполагаемые </a:t>
            </a:r>
            <a:r>
              <a:rPr lang="ru-RU" sz="2400" dirty="0" smtClean="0"/>
              <a:t>потребности</a:t>
            </a:r>
          </a:p>
          <a:p>
            <a:r>
              <a:rPr lang="ru-RU" sz="2400" dirty="0" smtClean="0"/>
              <a:t>Любая </a:t>
            </a:r>
            <a:r>
              <a:rPr lang="ru-RU" sz="2400" dirty="0"/>
              <a:t>продукция (услуга) должна соответствовать определенным требованиям потребителей. </a:t>
            </a:r>
            <a:endParaRPr lang="ru-RU" sz="2400" dirty="0" smtClean="0"/>
          </a:p>
          <a:p>
            <a:r>
              <a:rPr lang="ru-RU" sz="2400" dirty="0">
                <a:solidFill>
                  <a:srgbClr val="FF0000"/>
                </a:solidFill>
              </a:rPr>
              <a:t>О</a:t>
            </a:r>
            <a:r>
              <a:rPr lang="ru-RU" sz="2400" dirty="0" smtClean="0">
                <a:solidFill>
                  <a:srgbClr val="FF0000"/>
                </a:solidFill>
              </a:rPr>
              <a:t>т качества социальных услуг зависит </a:t>
            </a:r>
            <a:r>
              <a:rPr lang="ru-RU" sz="2400" dirty="0">
                <a:solidFill>
                  <a:srgbClr val="FF0000"/>
                </a:solidFill>
              </a:rPr>
              <a:t>не только моральное удовлетворение потребителя – получателя услуги – но также здоровье и благополучие получателя услуги и членов его семьи.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0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085584" cy="4824536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Ма́рке́тинг</a:t>
            </a:r>
            <a:r>
              <a:rPr lang="ru-RU" baseline="30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/>
              <a:t>(от</a:t>
            </a:r>
            <a:r>
              <a:rPr lang="ru-RU" dirty="0"/>
              <a:t> </a:t>
            </a:r>
            <a:r>
              <a:rPr lang="ru-RU" dirty="0">
                <a:hlinkClick r:id="rId2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/>
              <a:t>marketing</a:t>
            </a:r>
            <a:r>
              <a:rPr lang="ru-RU" dirty="0"/>
              <a:t> — в буквальном переводе с английского означает «действие на </a:t>
            </a:r>
            <a:r>
              <a:rPr lang="ru-RU" dirty="0" smtClean="0"/>
              <a:t>рынке, рыночную деятельность)</a:t>
            </a:r>
            <a:r>
              <a:rPr lang="ru-RU" dirty="0"/>
              <a:t> — это организационная функция и совокупность процессов создания, продвижения и предоставления продукта или услуги покупателям и управление взаимоотношениями с ними с выгодой для </a:t>
            </a:r>
            <a:r>
              <a:rPr lang="ru-RU" dirty="0" smtClean="0"/>
              <a:t>организации</a:t>
            </a:r>
            <a:r>
              <a:rPr lang="ru-RU" baseline="30000" dirty="0" smtClean="0"/>
              <a:t>]</a:t>
            </a:r>
            <a:r>
              <a:rPr lang="ru-RU" dirty="0" smtClean="0"/>
              <a:t>. </a:t>
            </a:r>
            <a:r>
              <a:rPr lang="ru-RU" dirty="0"/>
              <a:t>В широком смысле задачи маркетинга состоят в определении и удовлетворении человеческих и общественных потребностей.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326524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0609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Основные задачи качества услуг СОНКО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645827"/>
              </p:ext>
            </p:extLst>
          </p:nvPr>
        </p:nvGraphicFramePr>
        <p:xfrm>
          <a:off x="7711" y="1340769"/>
          <a:ext cx="9136289" cy="7132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36289"/>
              </a:tblGrid>
              <a:tr h="604867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удовлетворение обслуживаемого населения с точки зрения профессиональных стандартов и этики, учет требований общества;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эффективность деятельности СОНКО; 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результативность предоставления услуги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Особенностью социальной услуги СОНКО является то, что целью ее производства является не получение прибыли, а решение социальных задач. Фактически качество услуг СОНКО – это обеспечение решения таких задач как реформирование жилищно-коммунального хозяйства, оздоровление экологии, повышение уровня образования и здравоохранения населения, обеспечение социальных гарантий и др. 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146" marR="1141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677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91264" cy="950626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 smtClean="0"/>
              <a:t>С</a:t>
            </a:r>
            <a:br>
              <a:rPr lang="ru-RU" sz="2800" dirty="0" smtClean="0"/>
            </a:b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</a:rPr>
              <a:t>С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чем работает команда СОНКО для улучшения качества услуги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19256" cy="4785395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Технические факторы </a:t>
            </a:r>
            <a:r>
              <a:rPr lang="ru-RU" sz="2400" dirty="0"/>
              <a:t>(использование современных конструкций и дизайна, новые технологии, синтез нового и привычного, организация рабочего пространства и пространства </a:t>
            </a:r>
            <a:r>
              <a:rPr lang="ru-RU" sz="2400" dirty="0" smtClean="0"/>
              <a:t>для получателя услуг).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>
                <a:solidFill>
                  <a:srgbClr val="FF0000"/>
                </a:solidFill>
              </a:rPr>
              <a:t>Экономические факторы</a:t>
            </a:r>
            <a:r>
              <a:rPr lang="ru-RU" sz="2400" dirty="0"/>
              <a:t> (затраты на производство, цена билета).</a:t>
            </a:r>
          </a:p>
          <a:p>
            <a:r>
              <a:rPr lang="ru-RU" sz="2400" dirty="0"/>
              <a:t> </a:t>
            </a:r>
            <a:r>
              <a:rPr lang="ru-RU" sz="2400" dirty="0">
                <a:solidFill>
                  <a:srgbClr val="FF0000"/>
                </a:solidFill>
              </a:rPr>
              <a:t>Социальные факторы </a:t>
            </a:r>
            <a:r>
              <a:rPr lang="ru-RU" sz="2400" dirty="0"/>
              <a:t>(учет возрастных, профессиональных и других социальных особенностей </a:t>
            </a:r>
            <a:r>
              <a:rPr lang="ru-RU" sz="2400" dirty="0" smtClean="0"/>
              <a:t>целевой группы, </a:t>
            </a:r>
            <a:r>
              <a:rPr lang="ru-RU" sz="2400" dirty="0"/>
              <a:t>слаженность работы персонала, профессионализм команды).</a:t>
            </a:r>
          </a:p>
        </p:txBody>
      </p:sp>
    </p:spTree>
    <p:extLst>
      <p:ext uri="{BB962C8B-B14F-4D97-AF65-F5344CB8AC3E}">
        <p14:creationId xmlns:p14="http://schemas.microsoft.com/office/powerpoint/2010/main" val="310848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32674"/>
            <a:ext cx="8209594" cy="764078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eaLnBrk="0" hangingPunct="0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Учет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рисков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eaLnBrk="0" hangingPunct="0"/>
            <a:r>
              <a:rPr lang="ru-RU" dirty="0"/>
              <a:t>Риски — это те обстоятельства, которые не зависят от организации и могут привести к уменьшению прибыли, сокращению числа клиентов, а то и вовсе к невозможности дальнейшей деятельности</a:t>
            </a:r>
            <a:r>
              <a:rPr lang="ru-RU" dirty="0" smtClean="0"/>
              <a:t>.</a:t>
            </a:r>
          </a:p>
          <a:p>
            <a:pPr eaLnBrk="0" hangingPunct="0"/>
            <a:endParaRPr lang="ru-RU" dirty="0"/>
          </a:p>
          <a:p>
            <a:pPr eaLnBrk="0" hangingPunct="0"/>
            <a:r>
              <a:rPr lang="ru-RU" dirty="0" smtClean="0"/>
              <a:t> </a:t>
            </a:r>
            <a:r>
              <a:rPr lang="ru-RU" dirty="0"/>
              <a:t>Рекомендуется заранее определить, чего следует более всего опасаться, и наметить пути нейтрализации негативных последствий.</a:t>
            </a:r>
          </a:p>
          <a:p>
            <a:pPr marL="0" indent="0" eaLnBrk="0" hangingPunct="0">
              <a:buNone/>
            </a:pPr>
            <a:r>
              <a:rPr lang="ru-RU" dirty="0"/>
              <a:t> </a:t>
            </a:r>
          </a:p>
          <a:p>
            <a:pPr eaLnBrk="0" hangingPunct="0"/>
            <a:r>
              <a:rPr lang="ru-RU" dirty="0"/>
              <a:t> </a:t>
            </a:r>
            <a:r>
              <a:rPr lang="ru-RU" dirty="0" smtClean="0"/>
              <a:t>Каждую </a:t>
            </a:r>
            <a:r>
              <a:rPr lang="ru-RU" dirty="0"/>
              <a:t>идею можно слегка модернизировать, чтобы сократить начальные расходы, но в то же время надо учитывать и привычки клиентов.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008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</a:rPr>
              <a:t>Доходы </a:t>
            </a:r>
            <a:r>
              <a:rPr lang="ru-RU" sz="3100" dirty="0">
                <a:solidFill>
                  <a:schemeClr val="accent5">
                    <a:lumMod val="75000"/>
                  </a:schemeClr>
                </a:solidFill>
              </a:rPr>
              <a:t>и расходы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929411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sz="2400" dirty="0"/>
              <a:t>На основе изучения клиентов, конкуренции и рисков нужно составить детальный план действий для организации бизнеса. </a:t>
            </a:r>
            <a:endParaRPr lang="ru-RU" sz="2400" dirty="0" smtClean="0"/>
          </a:p>
          <a:p>
            <a:r>
              <a:rPr lang="ru-RU" sz="2400" dirty="0" smtClean="0"/>
              <a:t>Включаем в него все, что </a:t>
            </a:r>
            <a:r>
              <a:rPr lang="ru-RU" sz="2400" dirty="0"/>
              <a:t>необходимо для </a:t>
            </a:r>
            <a:r>
              <a:rPr lang="ru-RU" sz="2400" dirty="0" smtClean="0"/>
              <a:t>старта: </a:t>
            </a:r>
            <a:r>
              <a:rPr lang="ru-RU" sz="2400" dirty="0"/>
              <a:t>площади, оборудование, обучение, регистрации и пр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Выделяем </a:t>
            </a:r>
            <a:r>
              <a:rPr lang="ru-RU" sz="2400" dirty="0"/>
              <a:t>то, что уже имеется в наличии и </a:t>
            </a:r>
            <a:r>
              <a:rPr lang="ru-RU" sz="2400" dirty="0" smtClean="0"/>
              <a:t>оцениваем </a:t>
            </a:r>
            <a:r>
              <a:rPr lang="ru-RU" sz="2400" dirty="0"/>
              <a:t>стоимость того, что необходимо </a:t>
            </a:r>
            <a:r>
              <a:rPr lang="ru-RU" sz="2400" dirty="0" smtClean="0"/>
              <a:t>закупить/сделать</a:t>
            </a:r>
            <a:r>
              <a:rPr lang="ru-RU" sz="2400" dirty="0"/>
              <a:t>, </a:t>
            </a:r>
            <a:r>
              <a:rPr lang="ru-RU" sz="2400" dirty="0" smtClean="0"/>
              <a:t>и срок исполнения.</a:t>
            </a:r>
            <a:endParaRPr lang="ru-RU" sz="2400" dirty="0"/>
          </a:p>
          <a:p>
            <a:r>
              <a:rPr lang="ru-RU" sz="2400" dirty="0" smtClean="0"/>
              <a:t>Проанализируем, </a:t>
            </a:r>
            <a:r>
              <a:rPr lang="ru-RU" sz="2400" dirty="0"/>
              <a:t>без каких трат можно обойтись первое время, перенеся их с начала деятельности на тот период, когда бизнес уже начнет приносить </a:t>
            </a:r>
            <a:r>
              <a:rPr lang="ru-RU" sz="2400" dirty="0" smtClean="0"/>
              <a:t>доход.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68978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59024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Расчет текущих финансовых показателей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eaLnBrk="0" hangingPunct="0"/>
            <a:r>
              <a:rPr lang="ru-RU" sz="2600" dirty="0"/>
              <a:t>Оценим месячный доход. Это может быть сделано несколькими способами:</a:t>
            </a:r>
          </a:p>
          <a:p>
            <a:pPr lvl="1" eaLnBrk="0" hangingPunct="0"/>
            <a:r>
              <a:rPr lang="ru-RU" sz="2600" dirty="0"/>
              <a:t>узнать	выручку	у	конкурента,	который	работает	в	аналогичных условиях;</a:t>
            </a:r>
          </a:p>
          <a:p>
            <a:pPr lvl="1" eaLnBrk="0" hangingPunct="0"/>
            <a:r>
              <a:rPr lang="ru-RU" sz="2600" dirty="0"/>
              <a:t>оценить  количество  клиентов  и,  прикинув  среднюю  сумму  покупки, вычислить месячный доход.</a:t>
            </a:r>
          </a:p>
          <a:p>
            <a:pPr eaLnBrk="0" hangingPunct="0"/>
            <a:r>
              <a:rPr lang="ru-RU" sz="2600" dirty="0"/>
              <a:t>Если организация будет оказывать несколько различных услуг, то стоит оценить спрос на каждый из них.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224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Группируем расходы по видам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08525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lvl="1" eaLnBrk="0" hangingPunct="0"/>
            <a:r>
              <a:rPr lang="ru-RU" dirty="0"/>
              <a:t>сырье и материалы;</a:t>
            </a:r>
          </a:p>
          <a:p>
            <a:pPr lvl="1" eaLnBrk="0" hangingPunct="0"/>
            <a:r>
              <a:rPr lang="ru-RU" dirty="0"/>
              <a:t>закупка товаров;</a:t>
            </a:r>
          </a:p>
          <a:p>
            <a:pPr lvl="1" eaLnBrk="0" hangingPunct="0"/>
            <a:r>
              <a:rPr lang="ru-RU" dirty="0"/>
              <a:t>арендная плата;</a:t>
            </a:r>
          </a:p>
          <a:p>
            <a:pPr lvl="1" eaLnBrk="0" hangingPunct="0"/>
            <a:r>
              <a:rPr lang="ru-RU" dirty="0"/>
              <a:t>зарплата наемных работников;</a:t>
            </a:r>
          </a:p>
          <a:p>
            <a:pPr lvl="1" eaLnBrk="0" hangingPunct="0"/>
            <a:r>
              <a:rPr lang="ru-RU" dirty="0"/>
              <a:t>платежи по социальному страхованию работников;</a:t>
            </a:r>
          </a:p>
          <a:p>
            <a:pPr lvl="1" eaLnBrk="0" hangingPunct="0"/>
            <a:r>
              <a:rPr lang="ru-RU" dirty="0"/>
              <a:t>коммунальные платежи;</a:t>
            </a:r>
          </a:p>
          <a:p>
            <a:pPr lvl="1" eaLnBrk="0" hangingPunct="0"/>
            <a:r>
              <a:rPr lang="ru-RU" dirty="0"/>
              <a:t>ремонт оборудования;</a:t>
            </a:r>
          </a:p>
          <a:p>
            <a:pPr lvl="1" eaLnBrk="0" hangingPunct="0"/>
            <a:r>
              <a:rPr lang="ru-RU" dirty="0"/>
              <a:t>прочие</a:t>
            </a:r>
            <a:r>
              <a:rPr lang="ru-RU" dirty="0" smtClean="0"/>
              <a:t>.</a:t>
            </a:r>
          </a:p>
          <a:p>
            <a:pPr lvl="1" eaLnBrk="0" hangingPunct="0"/>
            <a:endParaRPr lang="ru-RU" dirty="0"/>
          </a:p>
          <a:p>
            <a:pPr marL="0" indent="0">
              <a:buNone/>
            </a:pPr>
            <a:r>
              <a:rPr lang="ru-RU" dirty="0"/>
              <a:t>Не ежемесячные, но почти регулярные платежи, вроде  ремонта оборудования, стоит включать в виде усредненного месячного значения. Если ремонт требуется примерно раз в полгода и стоит он в среднем 1500 рублей, то ежемесячно получается 250 рублей (1500 рублей на 6 месяцев)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849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pPr eaLnBrk="0" hangingPunct="0"/>
            <a:r>
              <a:rPr lang="ru-RU" dirty="0"/>
              <a:t>Если доход оценивался по списку услуг, то и расходы следует также считать по отдельным услугам. Это повысит точность расчета.</a:t>
            </a:r>
          </a:p>
          <a:p>
            <a:pPr marL="0" indent="0" eaLnBrk="0" hangingPunct="0">
              <a:buNone/>
            </a:pPr>
            <a:r>
              <a:rPr lang="ru-RU" dirty="0"/>
              <a:t> </a:t>
            </a:r>
          </a:p>
          <a:p>
            <a:pPr eaLnBrk="0" hangingPunct="0"/>
            <a:r>
              <a:rPr lang="ru-RU" dirty="0"/>
              <a:t> </a:t>
            </a:r>
            <a:r>
              <a:rPr lang="ru-RU" dirty="0" smtClean="0"/>
              <a:t>Суммируем </a:t>
            </a:r>
            <a:r>
              <a:rPr lang="ru-RU" dirty="0"/>
              <a:t>все расходы за месяц. Если теперь вычесть из месячного дохода суммарный расход за месяц, то получится прибыль до налогообложения.</a:t>
            </a:r>
          </a:p>
          <a:p>
            <a:pPr eaLnBrk="0" hangingPunct="0"/>
            <a:endParaRPr lang="ru-RU" dirty="0"/>
          </a:p>
          <a:p>
            <a:pPr eaLnBrk="0" hangingPunct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32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92888" cy="11430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Что такое социальный маркетинг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1772816"/>
            <a:ext cx="7992888" cy="4493096"/>
          </a:xfrm>
          <a:ln w="3810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r>
              <a:rPr lang="ru-RU" b="1" dirty="0"/>
              <a:t>Социальный маркетинг</a:t>
            </a:r>
            <a:r>
              <a:rPr lang="ru-RU" dirty="0"/>
              <a:t> — инструмент маркетинга для улучшения </a:t>
            </a:r>
            <a:r>
              <a:rPr lang="ru-RU" dirty="0" smtClean="0"/>
              <a:t>жизни </a:t>
            </a:r>
            <a:r>
              <a:rPr lang="ru-RU" dirty="0"/>
              <a:t> как отдельных людей, так и всего </a:t>
            </a:r>
            <a:r>
              <a:rPr lang="ru-RU" dirty="0">
                <a:hlinkClick r:id="rId2" tooltip="Общество"/>
              </a:rPr>
              <a:t>общества</a:t>
            </a:r>
            <a:r>
              <a:rPr lang="ru-RU" dirty="0"/>
              <a:t> в целом. Часто социальный маркетинг касается таких вопросов, </a:t>
            </a:r>
            <a:r>
              <a:rPr lang="ru-RU" dirty="0" smtClean="0"/>
              <a:t>как</a:t>
            </a:r>
            <a:r>
              <a:rPr lang="ru-RU" dirty="0"/>
              <a:t> </a:t>
            </a:r>
            <a:r>
              <a:rPr lang="ru-RU" dirty="0">
                <a:hlinkClick r:id="rId3" tooltip="Экология"/>
              </a:rPr>
              <a:t>экология</a:t>
            </a:r>
            <a:r>
              <a:rPr lang="ru-RU" dirty="0"/>
              <a:t>, </a:t>
            </a:r>
            <a:r>
              <a:rPr lang="ru-RU" dirty="0">
                <a:hlinkClick r:id="rId4" tooltip="Медицина"/>
              </a:rPr>
              <a:t>медицина</a:t>
            </a:r>
            <a:r>
              <a:rPr lang="ru-RU" dirty="0"/>
              <a:t>, </a:t>
            </a:r>
            <a:r>
              <a:rPr lang="ru-RU" dirty="0">
                <a:hlinkClick r:id="rId5" tooltip="Благотворительность"/>
              </a:rPr>
              <a:t>благотворительность</a:t>
            </a:r>
            <a:r>
              <a:rPr lang="ru-RU" dirty="0"/>
              <a:t> и т. д.</a:t>
            </a:r>
          </a:p>
        </p:txBody>
      </p:sp>
    </p:spTree>
    <p:extLst>
      <p:ext uri="{BB962C8B-B14F-4D97-AF65-F5344CB8AC3E}">
        <p14:creationId xmlns:p14="http://schemas.microsoft.com/office/powerpoint/2010/main" val="39437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1020" y="1196752"/>
            <a:ext cx="8064896" cy="4524315"/>
          </a:xfrm>
          <a:prstGeom prst="rect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3200" b="1" dirty="0"/>
              <a:t>Социальным маркетингом </a:t>
            </a:r>
            <a:r>
              <a:rPr lang="ru-RU" sz="3200" dirty="0"/>
              <a:t>можно называть применение технологий коммерческого маркетинга для </a:t>
            </a:r>
            <a:r>
              <a:rPr lang="ru-RU" sz="3200" dirty="0" err="1"/>
              <a:t>ана</a:t>
            </a:r>
            <a:r>
              <a:rPr lang="ru-RU" sz="3200" dirty="0"/>
              <a:t>- </a:t>
            </a:r>
            <a:r>
              <a:rPr lang="ru-RU" sz="3200" dirty="0" err="1"/>
              <a:t>лиза</a:t>
            </a:r>
            <a:r>
              <a:rPr lang="ru-RU" sz="3200" dirty="0"/>
              <a:t>, планирования, реализации и оценки программ, направленных на изменение поведения целевой </a:t>
            </a:r>
            <a:r>
              <a:rPr lang="ru-RU" sz="3200" dirty="0" err="1"/>
              <a:t>аудито</a:t>
            </a:r>
            <a:r>
              <a:rPr lang="ru-RU" sz="3200" dirty="0"/>
              <a:t>- </a:t>
            </a:r>
            <a:r>
              <a:rPr lang="ru-RU" sz="3200" dirty="0" err="1"/>
              <a:t>рии</a:t>
            </a:r>
            <a:r>
              <a:rPr lang="ru-RU" sz="3200" dirty="0"/>
              <a:t>, с целью улучшения благополучия, как отдельного человека, так и всего сообщества. (А. </a:t>
            </a:r>
            <a:r>
              <a:rPr lang="ru-RU" sz="3200" dirty="0" err="1" smtClean="0"/>
              <a:t>Андреасен</a:t>
            </a:r>
            <a:r>
              <a:rPr lang="ru-RU" sz="3200" dirty="0" smtClean="0"/>
              <a:t>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2682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Маркетинговое исследование рынка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sz="2000" dirty="0"/>
              <a:t>Прежде, чем выйти на рынок с услугой, необходимо ответить на ряд вопросов:</a:t>
            </a:r>
          </a:p>
          <a:p>
            <a:pPr fontAlgn="t"/>
            <a:r>
              <a:rPr lang="ru-RU" sz="2000" dirty="0"/>
              <a:t>Кто нуждается в нашей услуге: кто может являться Покупателем и Потребителем данной услуги?</a:t>
            </a:r>
          </a:p>
          <a:p>
            <a:pPr fontAlgn="t"/>
            <a:r>
              <a:rPr lang="ru-RU" sz="2000" dirty="0"/>
              <a:t>На какой территории будет оказываться данная услуга?</a:t>
            </a:r>
          </a:p>
          <a:p>
            <a:pPr fontAlgn="t"/>
            <a:r>
              <a:rPr lang="ru-RU" sz="2000" dirty="0"/>
              <a:t>Есть ли на этой территории организации, которые оказывают подобные услуги, по какой цене?</a:t>
            </a:r>
          </a:p>
          <a:p>
            <a:pPr fontAlgn="t"/>
            <a:r>
              <a:rPr lang="ru-RU" sz="2000" dirty="0"/>
              <a:t>Кто из них является нашим конкурентом, а кто может быть партнером?</a:t>
            </a:r>
          </a:p>
          <a:p>
            <a:pPr fontAlgn="t"/>
            <a:r>
              <a:rPr lang="ru-RU" sz="2000" dirty="0"/>
              <a:t>Чем наша услуга отличается от того, что есть сейчас на рынке, ее уникальность?</a:t>
            </a:r>
          </a:p>
          <a:p>
            <a:pPr fontAlgn="t"/>
            <a:r>
              <a:rPr lang="ru-RU" sz="2000" dirty="0"/>
              <a:t>Как мы будем информировать потребителя (клиента) о нашей услуге?</a:t>
            </a:r>
          </a:p>
        </p:txBody>
      </p:sp>
    </p:spTree>
    <p:extLst>
      <p:ext uri="{BB962C8B-B14F-4D97-AF65-F5344CB8AC3E}">
        <p14:creationId xmlns:p14="http://schemas.microsoft.com/office/powerpoint/2010/main" val="412707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301608" cy="292828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Как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СОНКО выходить на рынок услуг в социальной сфере?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Ирина\Desktop\hello_html_2ea5e13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852936"/>
            <a:ext cx="6058750" cy="3120256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287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5544616"/>
          </a:xfrm>
        </p:spPr>
        <p:txBody>
          <a:bodyPr>
            <a:normAutofit fontScale="25000" lnSpcReduction="20000"/>
          </a:bodyPr>
          <a:lstStyle/>
          <a:p>
            <a:pPr marL="0" indent="0" eaLnBrk="0" hangingPunct="0">
              <a:buNone/>
            </a:pPr>
            <a:r>
              <a:rPr lang="ru-RU" sz="8000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8000" dirty="0">
                <a:solidFill>
                  <a:schemeClr val="accent5">
                    <a:lumMod val="75000"/>
                  </a:schemeClr>
                </a:solidFill>
              </a:rPr>
              <a:t>соответствии с Федеральным законом "О защите прав потребителей", организация, которая оказывает платные услуги, обязана обеспечить доступность для потребителей следующей информации</a:t>
            </a:r>
            <a:r>
              <a:rPr lang="ru-RU" sz="80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 eaLnBrk="0" hangingPunct="0">
              <a:buNone/>
            </a:pPr>
            <a:endParaRPr lang="ru-RU" sz="8000" dirty="0" smtClean="0"/>
          </a:p>
          <a:p>
            <a:pPr eaLnBrk="0" hangingPunct="0"/>
            <a:r>
              <a:rPr lang="ru-RU" sz="8000" dirty="0"/>
              <a:t> </a:t>
            </a:r>
            <a:r>
              <a:rPr lang="ru-RU" sz="8000" dirty="0" smtClean="0"/>
              <a:t>перечень </a:t>
            </a:r>
            <a:r>
              <a:rPr lang="ru-RU" sz="8000" dirty="0"/>
              <a:t>основных услуг, предоставляемых организацией;</a:t>
            </a:r>
          </a:p>
          <a:p>
            <a:pPr lvl="0" eaLnBrk="0" hangingPunct="0"/>
            <a:r>
              <a:rPr lang="ru-RU" sz="8000" dirty="0"/>
              <a:t>характеристика услуги, область ее предоставления и затраты времени на ее предоставление;</a:t>
            </a:r>
          </a:p>
          <a:p>
            <a:pPr lvl="0" eaLnBrk="0" hangingPunct="0"/>
            <a:r>
              <a:rPr lang="ru-RU" sz="8000" dirty="0"/>
              <a:t>наименование государственных стандартов социального обслуживания, требованиям которых должны соответствовать услуги;</a:t>
            </a:r>
          </a:p>
          <a:p>
            <a:pPr lvl="0" eaLnBrk="0" hangingPunct="0"/>
            <a:r>
              <a:rPr lang="ru-RU" sz="8000" dirty="0"/>
              <a:t>взаимосвязь между качеством услуги, условиями ее предоставления и стоимостью (для полностью или частично оплачиваемой услуги);</a:t>
            </a:r>
          </a:p>
          <a:p>
            <a:pPr lvl="0" eaLnBrk="0" hangingPunct="0"/>
            <a:r>
              <a:rPr lang="ru-RU" sz="8000" dirty="0"/>
              <a:t>возможность влияния клиентов на качество услуги;</a:t>
            </a:r>
          </a:p>
          <a:p>
            <a:pPr lvl="0" eaLnBrk="0" hangingPunct="0"/>
            <a:r>
              <a:rPr lang="ru-RU" sz="8000" dirty="0" smtClean="0"/>
              <a:t>адекватные  </a:t>
            </a:r>
            <a:r>
              <a:rPr lang="ru-RU" sz="8000" dirty="0"/>
              <a:t>и  легкодоступные  средства  для  эффективного  общения персонала с клиентами организации;</a:t>
            </a:r>
          </a:p>
          <a:p>
            <a:pPr lvl="0" eaLnBrk="0" hangingPunct="0"/>
            <a:r>
              <a:rPr lang="ru-RU" sz="8000" dirty="0"/>
              <a:t>возможность получения оценки качества услуги со стороны клиента;</a:t>
            </a:r>
          </a:p>
          <a:p>
            <a:pPr lvl="0" eaLnBrk="0" hangingPunct="0"/>
            <a:r>
              <a:rPr lang="ru-RU" sz="8000" dirty="0"/>
              <a:t>установление взаимосвязи между предложенной услугой и реальными потребностями клиента;</a:t>
            </a:r>
          </a:p>
          <a:p>
            <a:pPr lvl="0" eaLnBrk="0" hangingPunct="0"/>
            <a:r>
              <a:rPr lang="ru-RU" sz="8000" dirty="0"/>
              <a:t>правила и условия эффективного и безопасного предоставления услуг;</a:t>
            </a:r>
          </a:p>
          <a:p>
            <a:pPr lvl="0" eaLnBrk="0" hangingPunct="0"/>
            <a:r>
              <a:rPr lang="ru-RU" sz="8000" dirty="0"/>
              <a:t>гарантийные обязательства учреждения - исполнителя услуг.</a:t>
            </a:r>
          </a:p>
          <a:p>
            <a:pPr eaLnBrk="0" hangingPunct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30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Что необходимо изменить?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8225582" cy="3983749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dirty="0"/>
              <a:t>Оказание платных услуг требует от некоммерческой организации освоения новых навыков, необходимых для успешной конкуренции с бизнесом.</a:t>
            </a:r>
          </a:p>
          <a:p>
            <a:pPr marL="0" indent="0">
              <a:buNone/>
            </a:pPr>
            <a:r>
              <a:rPr lang="ru-RU" dirty="0"/>
              <a:t> В том числе, </a:t>
            </a:r>
            <a:r>
              <a:rPr lang="ru-RU" dirty="0" smtClean="0"/>
              <a:t>нужно:</a:t>
            </a:r>
            <a:endParaRPr lang="ru-RU" dirty="0"/>
          </a:p>
          <a:p>
            <a:r>
              <a:rPr lang="ru-RU" dirty="0" smtClean="0"/>
              <a:t>уметь </a:t>
            </a:r>
            <a:r>
              <a:rPr lang="ru-RU" dirty="0"/>
              <a:t>планировать доходы и расходы, </a:t>
            </a:r>
          </a:p>
          <a:p>
            <a:r>
              <a:rPr lang="ru-RU" dirty="0"/>
              <a:t>делать расчет стоимости услуг, </a:t>
            </a:r>
          </a:p>
          <a:p>
            <a:r>
              <a:rPr lang="ru-RU" dirty="0"/>
              <a:t>продвигать и рекламировать свои услуги,</a:t>
            </a:r>
          </a:p>
          <a:p>
            <a:r>
              <a:rPr lang="ru-RU" dirty="0" smtClean="0"/>
              <a:t>вести </a:t>
            </a:r>
            <a:r>
              <a:rPr lang="ru-RU" dirty="0"/>
              <a:t>учет, </a:t>
            </a:r>
          </a:p>
          <a:p>
            <a:r>
              <a:rPr lang="ru-RU" dirty="0"/>
              <a:t>обеспечивать конкурентное качество услуг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повышать </a:t>
            </a:r>
            <a:r>
              <a:rPr lang="ru-RU" dirty="0"/>
              <a:t>квалификацию специалистов.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54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accent5">
                    <a:lumMod val="75000"/>
                  </a:schemeClr>
                </a:solidFill>
              </a:rPr>
              <a:t>Планирование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497363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 eaLnBrk="0" hangingPunct="0">
              <a:buNone/>
            </a:pPr>
            <a:r>
              <a:rPr lang="ru-RU" dirty="0"/>
              <a:t>Прежде чем переходить к оказанию платных услуг, необходимо оценить свои возможности и составить своего рода бизнес-план, который поможет ответить на вопросы</a:t>
            </a:r>
            <a:r>
              <a:rPr lang="ru-RU" dirty="0" smtClean="0"/>
              <a:t>:</a:t>
            </a:r>
          </a:p>
          <a:p>
            <a:pPr marL="0" indent="0" eaLnBrk="0" hangingPunct="0">
              <a:buNone/>
            </a:pPr>
            <a:endParaRPr lang="ru-RU" dirty="0"/>
          </a:p>
          <a:p>
            <a:pPr lvl="0" eaLnBrk="0" hangingPunct="0"/>
            <a:r>
              <a:rPr lang="ru-RU" dirty="0"/>
              <a:t>Почему	деятельность	организации	</a:t>
            </a:r>
            <a:r>
              <a:rPr lang="ru-RU" dirty="0" smtClean="0"/>
              <a:t>по оказанию услуг</a:t>
            </a:r>
            <a:r>
              <a:rPr lang="ru-RU" dirty="0"/>
              <a:t> </a:t>
            </a:r>
            <a:r>
              <a:rPr lang="ru-RU" dirty="0" smtClean="0"/>
              <a:t>будет жизнеспособна</a:t>
            </a:r>
            <a:r>
              <a:rPr lang="ru-RU" dirty="0"/>
              <a:t>?</a:t>
            </a:r>
          </a:p>
          <a:p>
            <a:pPr lvl="0" eaLnBrk="0" hangingPunct="0"/>
            <a:r>
              <a:rPr lang="ru-RU" dirty="0"/>
              <a:t>Насколько такая деятельность будет прибыльный</a:t>
            </a:r>
            <a:r>
              <a:rPr lang="ru-RU" dirty="0" smtClean="0"/>
              <a:t>?</a:t>
            </a:r>
          </a:p>
          <a:p>
            <a:pPr marL="0" lvl="0" indent="0" eaLnBrk="0" hangingPunct="0">
              <a:buNone/>
            </a:pPr>
            <a:endParaRPr lang="ru-RU" dirty="0"/>
          </a:p>
          <a:p>
            <a:pPr marL="0" indent="0" eaLnBrk="0" hangingPunct="0">
              <a:buNone/>
            </a:pPr>
            <a:r>
              <a:rPr lang="ru-RU" dirty="0" smtClean="0"/>
              <a:t> На этапе планирования нужно:</a:t>
            </a:r>
          </a:p>
          <a:p>
            <a:pPr eaLnBrk="0" hangingPunct="0"/>
            <a:r>
              <a:rPr lang="ru-RU" dirty="0" smtClean="0"/>
              <a:t>Описать услугу</a:t>
            </a:r>
          </a:p>
          <a:p>
            <a:pPr eaLnBrk="0" hangingPunct="0"/>
            <a:r>
              <a:rPr lang="ru-RU" dirty="0" smtClean="0"/>
              <a:t>Клиентов и их потребности</a:t>
            </a:r>
          </a:p>
          <a:p>
            <a:pPr eaLnBrk="0" hangingPunct="0"/>
            <a:r>
              <a:rPr lang="ru-RU" dirty="0" smtClean="0"/>
              <a:t>Спланировать последовательность работ </a:t>
            </a:r>
          </a:p>
          <a:p>
            <a:pPr eaLnBrk="0" hangingPunct="0"/>
            <a:r>
              <a:rPr lang="ru-RU" dirty="0"/>
              <a:t>Н</a:t>
            </a:r>
            <a:r>
              <a:rPr lang="ru-RU" dirty="0" smtClean="0"/>
              <a:t>еобходимые на каждом этапе ресурсы и сроки выполнения Описать свои сильные стороны и риски</a:t>
            </a:r>
          </a:p>
          <a:p>
            <a:pPr eaLnBrk="0" hangingPunct="0"/>
            <a:r>
              <a:rPr lang="ru-RU" dirty="0" smtClean="0"/>
              <a:t>Сделать максимально реалистичный расчет прибыльности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165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1200</Words>
  <Application>Microsoft Office PowerPoint</Application>
  <PresentationFormat>Экран (4:3)</PresentationFormat>
  <Paragraphs>172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Социальный маркетинг  и социальная услуга</vt:lpstr>
      <vt:lpstr>Презентация PowerPoint</vt:lpstr>
      <vt:lpstr>Что такое социальный маркетинг</vt:lpstr>
      <vt:lpstr>Презентация PowerPoint</vt:lpstr>
      <vt:lpstr>Маркетинговое исследование рынка услуг</vt:lpstr>
      <vt:lpstr>Как СОНКО выходить на рынок услуг в социальной сфере? </vt:lpstr>
      <vt:lpstr>Презентация PowerPoint</vt:lpstr>
      <vt:lpstr>Что необходимо изменить?</vt:lpstr>
      <vt:lpstr>Планирование </vt:lpstr>
      <vt:lpstr>Выбор услуги  </vt:lpstr>
      <vt:lpstr>«Советы постороннего»</vt:lpstr>
      <vt:lpstr>Успешным является выбор услуги:</vt:lpstr>
      <vt:lpstr>Анализ потребностей клиентов </vt:lpstr>
      <vt:lpstr>Попробуем ответить на два вопроса</vt:lpstr>
      <vt:lpstr>Портрет получателя услуг</vt:lpstr>
      <vt:lpstr> Заказчики и участники социальных проектов/ мероприятий</vt:lpstr>
      <vt:lpstr>Оценка конкурентных преимуществ  </vt:lpstr>
      <vt:lpstr>Социальный продукт. Какие факторы определяют ценность продукта?</vt:lpstr>
      <vt:lpstr>Что такое качество услуги из чего оно складывается?</vt:lpstr>
      <vt:lpstr>Основные задачи качества услуг СОНКО</vt:lpstr>
      <vt:lpstr>С С чем работает команда СОНКО для улучшения качества услуги? </vt:lpstr>
      <vt:lpstr>  Учет рисков   </vt:lpstr>
      <vt:lpstr> Доходы и расходы </vt:lpstr>
      <vt:lpstr>Расчет текущих финансовых показателей </vt:lpstr>
      <vt:lpstr>Группируем расходы по видам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</dc:creator>
  <cp:lastModifiedBy>Печковская Ирина Петровна</cp:lastModifiedBy>
  <cp:revision>171</cp:revision>
  <dcterms:modified xsi:type="dcterms:W3CDTF">2017-12-14T11:02:38Z</dcterms:modified>
</cp:coreProperties>
</file>